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3"/>
  </p:handoutMasterIdLst>
  <p:sldIdLst>
    <p:sldId id="267" r:id="rId3"/>
    <p:sldId id="275" r:id="rId4"/>
    <p:sldId id="280" r:id="rId6"/>
    <p:sldId id="284" r:id="rId7"/>
    <p:sldId id="283" r:id="rId8"/>
    <p:sldId id="298" r:id="rId9"/>
    <p:sldId id="316" r:id="rId10"/>
    <p:sldId id="315" r:id="rId11"/>
    <p:sldId id="282" r:id="rId12"/>
  </p:sldIdLst>
  <p:sldSz cx="12192000" cy="6858000"/>
  <p:notesSz cx="6858000" cy="9144000"/>
  <p:embeddedFontLst>
    <p:embeddedFont>
      <p:font typeface="SimSun" panose="02010600030101010101" pitchFamily="2" charset="-122"/>
      <p:regular r:id="rId17"/>
    </p:embeddedFont>
    <p:embeddedFont>
      <p:font typeface="方正正粗黑简体" panose="02000000000000000000" pitchFamily="2" charset="-122"/>
      <p:regular r:id="rId18"/>
    </p:embeddedFont>
    <p:embeddedFont>
      <p:font typeface="Microsoft YaHei" panose="020B0503020204020204" charset="-122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5AE"/>
    <a:srgbClr val="1DD2AF"/>
    <a:srgbClr val="B80004"/>
    <a:srgbClr val="C20003"/>
    <a:srgbClr val="B61C1C"/>
    <a:srgbClr val="05BB93"/>
    <a:srgbClr val="398895"/>
    <a:srgbClr val="00AC9C"/>
    <a:srgbClr val="9AC93B"/>
    <a:srgbClr val="8CB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77" autoAdjust="0"/>
  </p:normalViewPr>
  <p:slideViewPr>
    <p:cSldViewPr snapToGrid="0" showGuides="1">
      <p:cViewPr varScale="1">
        <p:scale>
          <a:sx n="71" d="100"/>
          <a:sy n="71" d="100"/>
        </p:scale>
        <p:origin x="1182" y="54"/>
      </p:cViewPr>
      <p:guideLst>
        <p:guide orient="horz" pos="2141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6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3B162-9DE0-4882-A7A6-45C8598AC8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Click to edit Master text style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Second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Third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Fourth level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noProof="0" smtClean="0">
                <a:ln>
                  <a:noFill/>
                </a:ln>
                <a:effectLst/>
                <a:uLnTx/>
                <a:uFillTx/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A66AF-530E-41D6-9684-8D43448063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A66AF-530E-41D6-9684-8D4344806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A66AF-530E-41D6-9684-8D4344806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A66AF-530E-41D6-9684-8D4344806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A66AF-530E-41D6-9684-8D4344806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A66AF-530E-41D6-9684-8D43448063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</a:t>
            </a:r>
            <a:r>
              <a:rPr lang="zh-CN" altLang="zh-CN" dirty="0">
                <a:sym typeface="+mn-ea"/>
              </a:rPr>
              <a:t>text</a:t>
            </a:r>
            <a:r>
              <a:rPr lang="zh-CN" altLang="en-US" smtClean="0"/>
              <a:t>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CCD9D-BF3F-4480-B800-29082BD0A3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6F611-411E-4D8D-ADFA-1D24265E5F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Click="0" advTm="3000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A55AF"/>
            </a:gs>
            <a:gs pos="83000">
              <a:srgbClr val="6B58A9"/>
            </a:gs>
            <a:gs pos="100000">
              <a:srgbClr val="7E5AA4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</a:t>
            </a:r>
            <a:r>
              <a:rPr lang="zh-CN" altLang="zh-CN" dirty="0">
                <a:sym typeface="+mn-ea"/>
              </a:rPr>
              <a:t>text</a:t>
            </a:r>
            <a:r>
              <a:rPr lang="zh-CN" altLang="en-US" smtClean="0"/>
              <a:t>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CCD9D-BF3F-4480-B800-29082BD0A3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6F611-411E-4D8D-ADFA-1D24265E5FD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 advClick="0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6858000"/>
            <a:ext cx="121920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等腰三角形 5"/>
          <p:cNvSpPr/>
          <p:nvPr/>
        </p:nvSpPr>
        <p:spPr>
          <a:xfrm>
            <a:off x="4572917" y="4231995"/>
            <a:ext cx="3046166" cy="2626005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>
            <a:off x="6500768" y="5203035"/>
            <a:ext cx="1925755" cy="1660134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8809495" y="5560519"/>
            <a:ext cx="1513824" cy="1305021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9742678" y="5552610"/>
            <a:ext cx="1513824" cy="1305020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>
            <a:off x="7912940" y="5708267"/>
            <a:ext cx="1339685" cy="1154901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10813372" y="6254038"/>
            <a:ext cx="709342" cy="611502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 flipH="1">
            <a:off x="3593254" y="5203035"/>
            <a:ext cx="1925755" cy="1660134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等腰三角形 14"/>
          <p:cNvSpPr/>
          <p:nvPr/>
        </p:nvSpPr>
        <p:spPr>
          <a:xfrm flipH="1">
            <a:off x="1696458" y="5560519"/>
            <a:ext cx="1513824" cy="1305021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等腰三角形 15"/>
          <p:cNvSpPr/>
          <p:nvPr/>
        </p:nvSpPr>
        <p:spPr>
          <a:xfrm flipH="1">
            <a:off x="763276" y="5552610"/>
            <a:ext cx="1513824" cy="1305020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flipH="1">
            <a:off x="2767151" y="5708267"/>
            <a:ext cx="1339685" cy="1154901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等腰三角形 17"/>
          <p:cNvSpPr/>
          <p:nvPr/>
        </p:nvSpPr>
        <p:spPr>
          <a:xfrm flipH="1">
            <a:off x="497063" y="6254038"/>
            <a:ext cx="709342" cy="611502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20114" y="1060238"/>
            <a:ext cx="7377423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4400">
                <a:solidFill>
                  <a:schemeClr val="bg1"/>
                </a:solidFill>
                <a:sym typeface="+mn-ea"/>
              </a:rPr>
              <a:t>Розробка «Кулінарного сайту для пошуку та збереження рецептів».</a:t>
            </a:r>
            <a:endParaRPr lang="ru-RU" altLang="en-US" sz="44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95621" y="2267772"/>
            <a:ext cx="12799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‘</a:t>
            </a:r>
            <a:endParaRPr lang="zh-CN" altLang="en-US" sz="138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00408" y="2341205"/>
            <a:ext cx="127991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’</a:t>
            </a:r>
            <a:endParaRPr lang="zh-CN" altLang="en-US" sz="138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 rot="2700000">
            <a:off x="5717657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 rot="2700000">
            <a:off x="6027471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2700000">
            <a:off x="6337286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 rot="2700000">
            <a:off x="6647101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 rot="2700000">
            <a:off x="6956915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 rot="2700000">
            <a:off x="7266730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 rot="2700000">
            <a:off x="7576545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 rot="2700000">
            <a:off x="7886359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 rot="2700000">
            <a:off x="8196174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 rot="2700000">
            <a:off x="2929325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 rot="2700000">
            <a:off x="4788213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 rot="2700000">
            <a:off x="5098027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 rot="2700000">
            <a:off x="5407842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 rot="2700000">
            <a:off x="3858769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2700000">
            <a:off x="4168584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 rot="2700000">
            <a:off x="4478398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 rot="2700000">
            <a:off x="8505988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2700000">
            <a:off x="8815803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 rot="2700000">
            <a:off x="9125616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 rot="2700000">
            <a:off x="3239140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 rot="2700000">
            <a:off x="3548954" y="3508565"/>
            <a:ext cx="143866" cy="143866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 advClick="0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697865" y="349885"/>
            <a:ext cx="60788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sym typeface="+mn-ea"/>
              </a:rPr>
              <a:t>Чому була вибрана дана тема</a:t>
            </a:r>
            <a:r>
              <a:rPr lang="ru-RU" altLang="en-US" sz="3600">
                <a:solidFill>
                  <a:schemeClr val="bg1"/>
                </a:solidFill>
                <a:sym typeface="+mn-ea"/>
              </a:rPr>
              <a:t>?</a:t>
            </a:r>
            <a:endParaRPr lang="ru-RU" altLang="en-US" sz="3600">
              <a:solidFill>
                <a:schemeClr val="bg1"/>
              </a:solidFill>
            </a:endParaRPr>
          </a:p>
          <a:p>
            <a:pPr algn="ctr"/>
            <a:endParaRPr lang="ru-RU" altLang="en-US" sz="36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05192" y="2269036"/>
            <a:ext cx="5047578" cy="1069418"/>
            <a:chOff x="3057444" y="1786711"/>
            <a:chExt cx="5047578" cy="1069418"/>
          </a:xfrm>
        </p:grpSpPr>
        <p:grpSp>
          <p:nvGrpSpPr>
            <p:cNvPr id="10" name="组合 9"/>
            <p:cNvGrpSpPr/>
            <p:nvPr/>
          </p:nvGrpSpPr>
          <p:grpSpPr>
            <a:xfrm>
              <a:off x="3057444" y="1786711"/>
              <a:ext cx="1123483" cy="1069418"/>
              <a:chOff x="1681481" y="2251891"/>
              <a:chExt cx="1645034" cy="156587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681481" y="2251891"/>
                <a:ext cx="1435085" cy="1377711"/>
                <a:chOff x="1542992" y="2397009"/>
                <a:chExt cx="2226000" cy="2137005"/>
              </a:xfrm>
            </p:grpSpPr>
            <p:sp>
              <p:nvSpPr>
                <p:cNvPr id="60" name="等腰三角形 59"/>
                <p:cNvSpPr/>
                <p:nvPr/>
              </p:nvSpPr>
              <p:spPr>
                <a:xfrm rot="17953006">
                  <a:off x="1395613" y="2544388"/>
                  <a:ext cx="2137005" cy="1842247"/>
                </a:xfrm>
                <a:prstGeom prst="triangle">
                  <a:avLst/>
                </a:prstGeom>
                <a:solidFill>
                  <a:schemeClr val="bg1">
                    <a:alpha val="2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文本框 62"/>
                <p:cNvSpPr txBox="1"/>
                <p:nvPr/>
              </p:nvSpPr>
              <p:spPr>
                <a:xfrm>
                  <a:off x="1678139" y="2934670"/>
                  <a:ext cx="2090853" cy="1328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 smtClean="0">
                      <a:solidFill>
                        <a:schemeClr val="bg1"/>
                      </a:solidFill>
                      <a:latin typeface="方正正粗黑简体" panose="02000000000000000000" pitchFamily="2" charset="-122"/>
                      <a:ea typeface="方正正粗黑简体" panose="02000000000000000000" pitchFamily="2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endParaRPr>
                </a:p>
              </p:txBody>
            </p:sp>
          </p:grpSp>
          <p:cxnSp>
            <p:nvCxnSpPr>
              <p:cNvPr id="7" name="直接连接符 6"/>
              <p:cNvCxnSpPr/>
              <p:nvPr/>
            </p:nvCxnSpPr>
            <p:spPr>
              <a:xfrm>
                <a:off x="1698262" y="2530920"/>
                <a:ext cx="16282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V="1">
                <a:off x="2583272" y="2535257"/>
                <a:ext cx="743243" cy="12825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/>
            <p:cNvSpPr txBox="1"/>
            <p:nvPr/>
          </p:nvSpPr>
          <p:spPr>
            <a:xfrm>
              <a:off x="4037540" y="1880120"/>
              <a:ext cx="4067482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 b="1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pPr marL="45720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ru-RU" sz="1600">
                  <a:latin typeface="+mj-ea"/>
                  <a:ea typeface="+mj-ea"/>
                  <a:sym typeface="+mn-ea"/>
                </a:rPr>
                <a:t>Невелика кількість добре працюючих сайтів на дану тему</a:t>
              </a:r>
              <a:endParaRPr lang="zh-CN" altLang="en-US" sz="1600" dirty="0">
                <a:latin typeface="+mj-ea"/>
                <a:ea typeface="+mj-ea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3436657" y="4130718"/>
            <a:ext cx="4328795" cy="1069418"/>
            <a:chOff x="3057444" y="1786711"/>
            <a:chExt cx="4328795" cy="1069418"/>
          </a:xfrm>
        </p:grpSpPr>
        <p:grpSp>
          <p:nvGrpSpPr>
            <p:cNvPr id="97" name="组合 96"/>
            <p:cNvGrpSpPr/>
            <p:nvPr/>
          </p:nvGrpSpPr>
          <p:grpSpPr>
            <a:xfrm>
              <a:off x="3057444" y="1786711"/>
              <a:ext cx="1123483" cy="1069418"/>
              <a:chOff x="1681481" y="2251891"/>
              <a:chExt cx="1645034" cy="1565870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1681481" y="2251891"/>
                <a:ext cx="1435085" cy="1377711"/>
                <a:chOff x="1542992" y="2397009"/>
                <a:chExt cx="2226000" cy="2137005"/>
              </a:xfrm>
            </p:grpSpPr>
            <p:sp>
              <p:nvSpPr>
                <p:cNvPr id="103" name="等腰三角形 102"/>
                <p:cNvSpPr/>
                <p:nvPr/>
              </p:nvSpPr>
              <p:spPr>
                <a:xfrm rot="17953006">
                  <a:off x="1395613" y="2544388"/>
                  <a:ext cx="2137005" cy="1842247"/>
                </a:xfrm>
                <a:prstGeom prst="triangle">
                  <a:avLst/>
                </a:prstGeom>
                <a:solidFill>
                  <a:schemeClr val="bg1">
                    <a:alpha val="2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文本框 103"/>
                <p:cNvSpPr txBox="1"/>
                <p:nvPr/>
              </p:nvSpPr>
              <p:spPr>
                <a:xfrm>
                  <a:off x="1678139" y="2934670"/>
                  <a:ext cx="2090853" cy="1328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 smtClean="0">
                      <a:solidFill>
                        <a:schemeClr val="bg1"/>
                      </a:solidFill>
                      <a:latin typeface="方正正粗黑简体" panose="02000000000000000000" pitchFamily="2" charset="-122"/>
                      <a:ea typeface="方正正粗黑简体" panose="02000000000000000000" pitchFamily="2" charset="-122"/>
                    </a:rPr>
                    <a:t>03</a:t>
                  </a:r>
                  <a:endParaRPr lang="zh-CN" altLang="en-US" sz="3200" b="1" dirty="0">
                    <a:solidFill>
                      <a:schemeClr val="bg1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endParaRPr>
                </a:p>
              </p:txBody>
            </p:sp>
          </p:grpSp>
          <p:cxnSp>
            <p:nvCxnSpPr>
              <p:cNvPr id="101" name="直接连接符 100"/>
              <p:cNvCxnSpPr/>
              <p:nvPr/>
            </p:nvCxnSpPr>
            <p:spPr>
              <a:xfrm>
                <a:off x="1698262" y="2530920"/>
                <a:ext cx="16282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V="1">
                <a:off x="2583272" y="2535257"/>
                <a:ext cx="743243" cy="12825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文本框 97"/>
            <p:cNvSpPr txBox="1"/>
            <p:nvPr/>
          </p:nvSpPr>
          <p:spPr>
            <a:xfrm>
              <a:off x="4046774" y="1977211"/>
              <a:ext cx="333946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 b="1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pPr marL="45720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ru-RU" sz="1600">
                  <a:latin typeface="Microsoft YaHei" panose="020B0503020204020204" charset="-122"/>
                  <a:ea typeface="Microsoft YaHei" panose="020B0503020204020204" charset="-122"/>
                  <a:sym typeface="+mn-ea"/>
                </a:rPr>
                <a:t>Тема добре підходить для реалізації патерну </a:t>
              </a:r>
              <a:r>
                <a:rPr lang="en-US" sz="1600">
                  <a:latin typeface="Microsoft YaHei" panose="020B0503020204020204" charset="-122"/>
                  <a:ea typeface="Microsoft YaHei" panose="020B0503020204020204" charset="-122"/>
                  <a:sym typeface="+mn-ea"/>
                </a:rPr>
                <a:t>MVC</a:t>
              </a:r>
              <a:endParaRPr lang="zh-CN" altLang="en-US" sz="1600" dirty="0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6908800" y="2248282"/>
            <a:ext cx="4776470" cy="1069418"/>
            <a:chOff x="3057444" y="1786711"/>
            <a:chExt cx="4776470" cy="1069418"/>
          </a:xfrm>
        </p:grpSpPr>
        <p:grpSp>
          <p:nvGrpSpPr>
            <p:cNvPr id="124" name="组合 123"/>
            <p:cNvGrpSpPr/>
            <p:nvPr/>
          </p:nvGrpSpPr>
          <p:grpSpPr>
            <a:xfrm>
              <a:off x="3057444" y="1786711"/>
              <a:ext cx="1123483" cy="1069418"/>
              <a:chOff x="1681481" y="2251891"/>
              <a:chExt cx="1645034" cy="1565870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1681481" y="2251891"/>
                <a:ext cx="1435085" cy="1377711"/>
                <a:chOff x="1542992" y="2397009"/>
                <a:chExt cx="2226000" cy="2137005"/>
              </a:xfrm>
            </p:grpSpPr>
            <p:sp>
              <p:nvSpPr>
                <p:cNvPr id="130" name="等腰三角形 129"/>
                <p:cNvSpPr/>
                <p:nvPr/>
              </p:nvSpPr>
              <p:spPr>
                <a:xfrm rot="17953006">
                  <a:off x="1395613" y="2544388"/>
                  <a:ext cx="2137005" cy="1842247"/>
                </a:xfrm>
                <a:prstGeom prst="triangle">
                  <a:avLst/>
                </a:prstGeom>
                <a:solidFill>
                  <a:schemeClr val="bg1">
                    <a:alpha val="2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文本框 130"/>
                <p:cNvSpPr txBox="1"/>
                <p:nvPr/>
              </p:nvSpPr>
              <p:spPr>
                <a:xfrm>
                  <a:off x="1678139" y="2934670"/>
                  <a:ext cx="2090853" cy="1328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 smtClean="0">
                      <a:solidFill>
                        <a:schemeClr val="bg1"/>
                      </a:solidFill>
                      <a:latin typeface="方正正粗黑简体" panose="02000000000000000000" pitchFamily="2" charset="-122"/>
                      <a:ea typeface="方正正粗黑简体" panose="02000000000000000000" pitchFamily="2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方正正粗黑简体" panose="02000000000000000000" pitchFamily="2" charset="-122"/>
                    <a:ea typeface="方正正粗黑简体" panose="02000000000000000000" pitchFamily="2" charset="-122"/>
                  </a:endParaRPr>
                </a:p>
              </p:txBody>
            </p:sp>
          </p:grpSp>
          <p:cxnSp>
            <p:nvCxnSpPr>
              <p:cNvPr id="128" name="直接连接符 127"/>
              <p:cNvCxnSpPr/>
              <p:nvPr/>
            </p:nvCxnSpPr>
            <p:spPr>
              <a:xfrm>
                <a:off x="1698262" y="2530920"/>
                <a:ext cx="162825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 flipV="1">
                <a:off x="2583272" y="2535257"/>
                <a:ext cx="743243" cy="12825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文本框 124"/>
            <p:cNvSpPr txBox="1"/>
            <p:nvPr/>
          </p:nvSpPr>
          <p:spPr>
            <a:xfrm>
              <a:off x="4181394" y="1977211"/>
              <a:ext cx="365252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 b="1">
                  <a:solidFill>
                    <a:schemeClr val="bg1"/>
                  </a:solidFill>
                  <a:latin typeface="方正正粗黑简体" panose="02000000000000000000" pitchFamily="2" charset="-122"/>
                  <a:ea typeface="方正正粗黑简体" panose="02000000000000000000" pitchFamily="2" charset="-122"/>
                </a:defRPr>
              </a:lvl1pPr>
            </a:lstStyle>
            <a:p>
              <a:pPr marL="45720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ru-RU" sz="1600">
                  <a:latin typeface="Microsoft YaHei" panose="020B0503020204020204" charset="-122"/>
                  <a:ea typeface="Microsoft YaHei" panose="020B0503020204020204" charset="-122"/>
                  <a:sym typeface="+mn-ea"/>
                </a:rPr>
                <a:t>Приготування їжі завжди було чимось особливим для людини</a:t>
              </a:r>
              <a:endParaRPr lang="ru-RU" altLang="en-US" sz="1600" dirty="0">
                <a:latin typeface="Microsoft YaHei" panose="020B0503020204020204" charset="-122"/>
                <a:ea typeface="Microsoft YaHei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 spd="slow" advClick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501089" y="1666392"/>
            <a:ext cx="3983780" cy="3983780"/>
          </a:xfrm>
          <a:prstGeom prst="ellipse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 flipV="1">
            <a:off x="19435" y="0"/>
            <a:ext cx="769473" cy="732444"/>
            <a:chOff x="1681481" y="2251891"/>
            <a:chExt cx="1645034" cy="1565870"/>
          </a:xfrm>
        </p:grpSpPr>
        <p:sp>
          <p:nvSpPr>
            <p:cNvPr id="5" name="等腰三角形 4"/>
            <p:cNvSpPr/>
            <p:nvPr/>
          </p:nvSpPr>
          <p:spPr>
            <a:xfrm rot="17953006">
              <a:off x="1586466" y="2346906"/>
              <a:ext cx="1377711" cy="1187681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698262" y="2530920"/>
              <a:ext cx="16282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583272" y="2535257"/>
              <a:ext cx="743243" cy="1282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弧形 11"/>
          <p:cNvSpPr/>
          <p:nvPr/>
        </p:nvSpPr>
        <p:spPr>
          <a:xfrm>
            <a:off x="1247140" y="1440249"/>
            <a:ext cx="4450222" cy="4450222"/>
          </a:xfrm>
          <a:prstGeom prst="arc">
            <a:avLst>
              <a:gd name="adj1" fmla="val 11695604"/>
              <a:gd name="adj2" fmla="val 775298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弧形 14"/>
          <p:cNvSpPr/>
          <p:nvPr/>
        </p:nvSpPr>
        <p:spPr>
          <a:xfrm>
            <a:off x="1405042" y="1598151"/>
            <a:ext cx="4134419" cy="4134419"/>
          </a:xfrm>
          <a:prstGeom prst="arc">
            <a:avLst>
              <a:gd name="adj1" fmla="val 4109159"/>
              <a:gd name="adj2" fmla="val 1335040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582285" y="975995"/>
            <a:ext cx="361632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altLang="en-US" sz="14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Метою створення даного курсового проекту є розробка «Кулінарного сайту для пошуку та збереження рецептів»</a:t>
            </a:r>
            <a:endParaRPr lang="ru-RU" altLang="en-US" sz="14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l"/>
            <a:r>
              <a:rPr lang="ru-RU" altLang="en-US" sz="14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.</a:t>
            </a:r>
            <a:endParaRPr lang="ru-RU" altLang="en-US" sz="14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57303" y="2597150"/>
            <a:ext cx="36449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altLang="en-US" sz="14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Предметом  дослідження:  аналіз подібних веб-сайтів,  реалізація свого проекту,  здобуття навичок  роботи з </a:t>
            </a:r>
            <a:endParaRPr lang="ru-RU" altLang="en-US" sz="14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r>
              <a:rPr lang="ru-RU" altLang="en-US" sz="14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базою даних</a:t>
            </a:r>
            <a:endParaRPr lang="ru-RU" altLang="en-US" sz="14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75985" y="4364355"/>
            <a:ext cx="36442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altLang="en-US" sz="14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Об’єктом дослідження є технології створення кулінарного сайту.</a:t>
            </a:r>
            <a:endParaRPr lang="ru-RU" altLang="en-US" sz="14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endParaRPr lang="ru-RU" altLang="en-US" sz="14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cxnSp>
        <p:nvCxnSpPr>
          <p:cNvPr id="27" name="直接连接符 26"/>
          <p:cNvCxnSpPr>
            <a:stCxn id="12" idx="2"/>
          </p:cNvCxnSpPr>
          <p:nvPr/>
        </p:nvCxnSpPr>
        <p:spPr>
          <a:xfrm flipH="1">
            <a:off x="1787857" y="5389295"/>
            <a:ext cx="277565" cy="3291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1642593" y="5445241"/>
            <a:ext cx="277565" cy="3291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24324" y="146039"/>
            <a:ext cx="432206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 sz="2400">
                <a:solidFill>
                  <a:schemeClr val="bg1"/>
                </a:solidFill>
                <a:sym typeface="+mn-ea"/>
              </a:rPr>
              <a:t>Мета створення курсового проекту</a:t>
            </a:r>
            <a:endParaRPr lang="ru-RU" altLang="ru-RU" sz="24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-39290" y="145985"/>
            <a:ext cx="782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9634" y="1850808"/>
            <a:ext cx="3706689" cy="3609145"/>
          </a:xfrm>
          <a:prstGeom prst="rect">
            <a:avLst/>
          </a:prstGeom>
        </p:spPr>
      </p:pic>
    </p:spTree>
  </p:cSld>
  <p:clrMapOvr>
    <a:masterClrMapping/>
  </p:clrMapOvr>
  <p:transition spd="slow" advClick="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V="1">
            <a:off x="665480" y="1359535"/>
            <a:ext cx="3521710" cy="3754120"/>
            <a:chOff x="1681481" y="2251891"/>
            <a:chExt cx="1529276" cy="1630180"/>
          </a:xfrm>
        </p:grpSpPr>
        <p:sp>
          <p:nvSpPr>
            <p:cNvPr id="10" name="等腰三角形 9"/>
            <p:cNvSpPr/>
            <p:nvPr/>
          </p:nvSpPr>
          <p:spPr>
            <a:xfrm rot="18007101">
              <a:off x="1586466" y="2346906"/>
              <a:ext cx="1377711" cy="1187681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V="1">
              <a:off x="1740451" y="2601661"/>
              <a:ext cx="1470306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2467514" y="2599567"/>
              <a:ext cx="743243" cy="1282504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577340" y="2578735"/>
            <a:ext cx="1641475" cy="1582420"/>
            <a:chOff x="1730814" y="1028173"/>
            <a:chExt cx="508815" cy="490313"/>
          </a:xfrm>
        </p:grpSpPr>
        <p:sp>
          <p:nvSpPr>
            <p:cNvPr id="27" name="Freeform 64"/>
            <p:cNvSpPr/>
            <p:nvPr/>
          </p:nvSpPr>
          <p:spPr bwMode="auto">
            <a:xfrm>
              <a:off x="2057690" y="1068260"/>
              <a:ext cx="141852" cy="144937"/>
            </a:xfrm>
            <a:custGeom>
              <a:avLst/>
              <a:gdLst>
                <a:gd name="T0" fmla="*/ 36 w 36"/>
                <a:gd name="T1" fmla="*/ 36 h 36"/>
                <a:gd name="T2" fmla="*/ 0 w 36"/>
                <a:gd name="T3" fmla="*/ 0 h 36"/>
                <a:gd name="T4" fmla="*/ 0 w 36"/>
                <a:gd name="T5" fmla="*/ 0 h 36"/>
                <a:gd name="T6" fmla="*/ 0 w 36"/>
                <a:gd name="T7" fmla="*/ 36 h 36"/>
                <a:gd name="T8" fmla="*/ 36 w 3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36"/>
                  </a:moveTo>
                  <a:cubicBezTo>
                    <a:pt x="36" y="16"/>
                    <a:pt x="2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36"/>
                    <a:pt x="36" y="36"/>
                    <a:pt x="36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65"/>
            <p:cNvSpPr/>
            <p:nvPr/>
          </p:nvSpPr>
          <p:spPr bwMode="auto">
            <a:xfrm>
              <a:off x="2033020" y="1222447"/>
              <a:ext cx="166522" cy="12335"/>
            </a:xfrm>
            <a:custGeom>
              <a:avLst/>
              <a:gdLst>
                <a:gd name="T0" fmla="*/ 0 w 42"/>
                <a:gd name="T1" fmla="*/ 3 h 3"/>
                <a:gd name="T2" fmla="*/ 42 w 42"/>
                <a:gd name="T3" fmla="*/ 3 h 3"/>
                <a:gd name="T4" fmla="*/ 42 w 42"/>
                <a:gd name="T5" fmla="*/ 0 h 3"/>
                <a:gd name="T6" fmla="*/ 3 w 42"/>
                <a:gd name="T7" fmla="*/ 0 h 3"/>
                <a:gd name="T8" fmla="*/ 0 w 4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2"/>
                    <a:pt x="42" y="1"/>
                    <a:pt x="42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66"/>
            <p:cNvSpPr/>
            <p:nvPr/>
          </p:nvSpPr>
          <p:spPr bwMode="auto">
            <a:xfrm>
              <a:off x="2008350" y="1244034"/>
              <a:ext cx="188107" cy="12335"/>
            </a:xfrm>
            <a:custGeom>
              <a:avLst/>
              <a:gdLst>
                <a:gd name="T0" fmla="*/ 0 w 47"/>
                <a:gd name="T1" fmla="*/ 3 h 3"/>
                <a:gd name="T2" fmla="*/ 47 w 47"/>
                <a:gd name="T3" fmla="*/ 3 h 3"/>
                <a:gd name="T4" fmla="*/ 47 w 47"/>
                <a:gd name="T5" fmla="*/ 0 h 3"/>
                <a:gd name="T6" fmla="*/ 3 w 47"/>
                <a:gd name="T7" fmla="*/ 0 h 3"/>
                <a:gd name="T8" fmla="*/ 0 w 4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">
                  <a:moveTo>
                    <a:pt x="0" y="3"/>
                  </a:moveTo>
                  <a:cubicBezTo>
                    <a:pt x="47" y="3"/>
                    <a:pt x="47" y="3"/>
                    <a:pt x="47" y="3"/>
                  </a:cubicBezTo>
                  <a:cubicBezTo>
                    <a:pt x="47" y="2"/>
                    <a:pt x="47" y="1"/>
                    <a:pt x="47" y="0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7"/>
            <p:cNvSpPr/>
            <p:nvPr/>
          </p:nvSpPr>
          <p:spPr bwMode="auto">
            <a:xfrm>
              <a:off x="1989847" y="1268704"/>
              <a:ext cx="203527" cy="6167"/>
            </a:xfrm>
            <a:custGeom>
              <a:avLst/>
              <a:gdLst>
                <a:gd name="T0" fmla="*/ 0 w 51"/>
                <a:gd name="T1" fmla="*/ 2 h 2"/>
                <a:gd name="T2" fmla="*/ 49 w 51"/>
                <a:gd name="T3" fmla="*/ 2 h 2"/>
                <a:gd name="T4" fmla="*/ 51 w 51"/>
                <a:gd name="T5" fmla="*/ 0 h 2"/>
                <a:gd name="T6" fmla="*/ 2 w 51"/>
                <a:gd name="T7" fmla="*/ 0 h 2"/>
                <a:gd name="T8" fmla="*/ 0 w 5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">
                  <a:moveTo>
                    <a:pt x="0" y="2"/>
                  </a:moveTo>
                  <a:cubicBezTo>
                    <a:pt x="49" y="2"/>
                    <a:pt x="49" y="2"/>
                    <a:pt x="49" y="2"/>
                  </a:cubicBezTo>
                  <a:cubicBezTo>
                    <a:pt x="50" y="1"/>
                    <a:pt x="50" y="0"/>
                    <a:pt x="51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68"/>
            <p:cNvSpPr/>
            <p:nvPr/>
          </p:nvSpPr>
          <p:spPr bwMode="auto">
            <a:xfrm>
              <a:off x="1965178" y="1287206"/>
              <a:ext cx="215861" cy="9252"/>
            </a:xfrm>
            <a:custGeom>
              <a:avLst/>
              <a:gdLst>
                <a:gd name="T0" fmla="*/ 0 w 54"/>
                <a:gd name="T1" fmla="*/ 2 h 2"/>
                <a:gd name="T2" fmla="*/ 52 w 54"/>
                <a:gd name="T3" fmla="*/ 2 h 2"/>
                <a:gd name="T4" fmla="*/ 54 w 54"/>
                <a:gd name="T5" fmla="*/ 0 h 2"/>
                <a:gd name="T6" fmla="*/ 2 w 54"/>
                <a:gd name="T7" fmla="*/ 0 h 2"/>
                <a:gd name="T8" fmla="*/ 0 w 54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">
                  <a:moveTo>
                    <a:pt x="0" y="2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3" y="1"/>
                    <a:pt x="53" y="1"/>
                    <a:pt x="54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69"/>
            <p:cNvSpPr/>
            <p:nvPr/>
          </p:nvSpPr>
          <p:spPr bwMode="auto">
            <a:xfrm>
              <a:off x="1974428" y="1327294"/>
              <a:ext cx="166522" cy="9252"/>
            </a:xfrm>
            <a:custGeom>
              <a:avLst/>
              <a:gdLst>
                <a:gd name="T0" fmla="*/ 42 w 42"/>
                <a:gd name="T1" fmla="*/ 0 h 2"/>
                <a:gd name="T2" fmla="*/ 0 w 42"/>
                <a:gd name="T3" fmla="*/ 0 h 2"/>
                <a:gd name="T4" fmla="*/ 3 w 42"/>
                <a:gd name="T5" fmla="*/ 2 h 2"/>
                <a:gd name="T6" fmla="*/ 39 w 42"/>
                <a:gd name="T7" fmla="*/ 2 h 2"/>
                <a:gd name="T8" fmla="*/ 42 w 4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2"/>
                    <a:pt x="41" y="1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70"/>
            <p:cNvSpPr/>
            <p:nvPr/>
          </p:nvSpPr>
          <p:spPr bwMode="auto">
            <a:xfrm>
              <a:off x="1952843" y="1305709"/>
              <a:ext cx="212777" cy="9252"/>
            </a:xfrm>
            <a:custGeom>
              <a:avLst/>
              <a:gdLst>
                <a:gd name="T0" fmla="*/ 0 w 53"/>
                <a:gd name="T1" fmla="*/ 0 h 2"/>
                <a:gd name="T2" fmla="*/ 1 w 53"/>
                <a:gd name="T3" fmla="*/ 2 h 2"/>
                <a:gd name="T4" fmla="*/ 51 w 53"/>
                <a:gd name="T5" fmla="*/ 2 h 2"/>
                <a:gd name="T6" fmla="*/ 53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2" y="1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71"/>
            <p:cNvSpPr/>
            <p:nvPr/>
          </p:nvSpPr>
          <p:spPr bwMode="auto">
            <a:xfrm>
              <a:off x="2014517" y="1345796"/>
              <a:ext cx="89427" cy="9252"/>
            </a:xfrm>
            <a:custGeom>
              <a:avLst/>
              <a:gdLst>
                <a:gd name="T0" fmla="*/ 23 w 23"/>
                <a:gd name="T1" fmla="*/ 0 h 2"/>
                <a:gd name="T2" fmla="*/ 0 w 23"/>
                <a:gd name="T3" fmla="*/ 0 h 2"/>
                <a:gd name="T4" fmla="*/ 9 w 23"/>
                <a:gd name="T5" fmla="*/ 2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6" y="2"/>
                    <a:pt x="9" y="2"/>
                  </a:cubicBezTo>
                  <a:cubicBezTo>
                    <a:pt x="14" y="2"/>
                    <a:pt x="19" y="1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72"/>
            <p:cNvSpPr/>
            <p:nvPr/>
          </p:nvSpPr>
          <p:spPr bwMode="auto">
            <a:xfrm>
              <a:off x="1878833" y="1028173"/>
              <a:ext cx="360796" cy="363881"/>
            </a:xfrm>
            <a:custGeom>
              <a:avLst/>
              <a:gdLst>
                <a:gd name="T0" fmla="*/ 45 w 91"/>
                <a:gd name="T1" fmla="*/ 0 h 91"/>
                <a:gd name="T2" fmla="*/ 0 w 91"/>
                <a:gd name="T3" fmla="*/ 46 h 91"/>
                <a:gd name="T4" fmla="*/ 1 w 91"/>
                <a:gd name="T5" fmla="*/ 57 h 91"/>
                <a:gd name="T6" fmla="*/ 7 w 91"/>
                <a:gd name="T7" fmla="*/ 56 h 91"/>
                <a:gd name="T8" fmla="*/ 6 w 91"/>
                <a:gd name="T9" fmla="*/ 46 h 91"/>
                <a:gd name="T10" fmla="*/ 45 w 91"/>
                <a:gd name="T11" fmla="*/ 6 h 91"/>
                <a:gd name="T12" fmla="*/ 85 w 91"/>
                <a:gd name="T13" fmla="*/ 46 h 91"/>
                <a:gd name="T14" fmla="*/ 45 w 91"/>
                <a:gd name="T15" fmla="*/ 85 h 91"/>
                <a:gd name="T16" fmla="*/ 13 w 91"/>
                <a:gd name="T17" fmla="*/ 69 h 91"/>
                <a:gd name="T18" fmla="*/ 7 w 91"/>
                <a:gd name="T19" fmla="*/ 70 h 91"/>
                <a:gd name="T20" fmla="*/ 45 w 91"/>
                <a:gd name="T21" fmla="*/ 91 h 91"/>
                <a:gd name="T22" fmla="*/ 91 w 91"/>
                <a:gd name="T23" fmla="*/ 46 h 91"/>
                <a:gd name="T24" fmla="*/ 45 w 91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91">
                  <a:moveTo>
                    <a:pt x="45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50"/>
                    <a:pt x="0" y="54"/>
                    <a:pt x="1" y="57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3"/>
                    <a:pt x="6" y="49"/>
                    <a:pt x="6" y="46"/>
                  </a:cubicBezTo>
                  <a:cubicBezTo>
                    <a:pt x="6" y="24"/>
                    <a:pt x="24" y="6"/>
                    <a:pt x="45" y="6"/>
                  </a:cubicBezTo>
                  <a:cubicBezTo>
                    <a:pt x="67" y="6"/>
                    <a:pt x="85" y="24"/>
                    <a:pt x="85" y="46"/>
                  </a:cubicBezTo>
                  <a:cubicBezTo>
                    <a:pt x="85" y="68"/>
                    <a:pt x="67" y="85"/>
                    <a:pt x="45" y="85"/>
                  </a:cubicBezTo>
                  <a:cubicBezTo>
                    <a:pt x="32" y="85"/>
                    <a:pt x="21" y="79"/>
                    <a:pt x="13" y="69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15" y="83"/>
                    <a:pt x="29" y="91"/>
                    <a:pt x="45" y="91"/>
                  </a:cubicBezTo>
                  <a:cubicBezTo>
                    <a:pt x="70" y="91"/>
                    <a:pt x="91" y="71"/>
                    <a:pt x="91" y="46"/>
                  </a:cubicBezTo>
                  <a:cubicBezTo>
                    <a:pt x="91" y="21"/>
                    <a:pt x="70" y="0"/>
                    <a:pt x="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73"/>
            <p:cNvSpPr>
              <a:spLocks noChangeArrowheads="1"/>
            </p:cNvSpPr>
            <p:nvPr/>
          </p:nvSpPr>
          <p:spPr bwMode="auto">
            <a:xfrm>
              <a:off x="1767818" y="1173107"/>
              <a:ext cx="70925" cy="740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74"/>
            <p:cNvSpPr/>
            <p:nvPr/>
          </p:nvSpPr>
          <p:spPr bwMode="auto">
            <a:xfrm>
              <a:off x="1730814" y="1234782"/>
              <a:ext cx="215861" cy="283704"/>
            </a:xfrm>
            <a:custGeom>
              <a:avLst/>
              <a:gdLst>
                <a:gd name="T0" fmla="*/ 53 w 54"/>
                <a:gd name="T1" fmla="*/ 4 h 71"/>
                <a:gd name="T2" fmla="*/ 46 w 54"/>
                <a:gd name="T3" fmla="*/ 1 h 71"/>
                <a:gd name="T4" fmla="*/ 25 w 54"/>
                <a:gd name="T5" fmla="*/ 6 h 71"/>
                <a:gd name="T6" fmla="*/ 25 w 54"/>
                <a:gd name="T7" fmla="*/ 6 h 71"/>
                <a:gd name="T8" fmla="*/ 18 w 54"/>
                <a:gd name="T9" fmla="*/ 14 h 71"/>
                <a:gd name="T10" fmla="*/ 17 w 54"/>
                <a:gd name="T11" fmla="*/ 14 h 71"/>
                <a:gd name="T12" fmla="*/ 10 w 54"/>
                <a:gd name="T13" fmla="*/ 6 h 71"/>
                <a:gd name="T14" fmla="*/ 7 w 54"/>
                <a:gd name="T15" fmla="*/ 6 h 71"/>
                <a:gd name="T16" fmla="*/ 0 w 54"/>
                <a:gd name="T17" fmla="*/ 14 h 71"/>
                <a:gd name="T18" fmla="*/ 0 w 54"/>
                <a:gd name="T19" fmla="*/ 30 h 71"/>
                <a:gd name="T20" fmla="*/ 7 w 54"/>
                <a:gd name="T21" fmla="*/ 37 h 71"/>
                <a:gd name="T22" fmla="*/ 8 w 54"/>
                <a:gd name="T23" fmla="*/ 37 h 71"/>
                <a:gd name="T24" fmla="*/ 7 w 54"/>
                <a:gd name="T25" fmla="*/ 39 h 71"/>
                <a:gd name="T26" fmla="*/ 7 w 54"/>
                <a:gd name="T27" fmla="*/ 65 h 71"/>
                <a:gd name="T28" fmla="*/ 13 w 54"/>
                <a:gd name="T29" fmla="*/ 71 h 71"/>
                <a:gd name="T30" fmla="*/ 18 w 54"/>
                <a:gd name="T31" fmla="*/ 65 h 71"/>
                <a:gd name="T32" fmla="*/ 23 w 54"/>
                <a:gd name="T33" fmla="*/ 71 h 71"/>
                <a:gd name="T34" fmla="*/ 28 w 54"/>
                <a:gd name="T35" fmla="*/ 65 h 71"/>
                <a:gd name="T36" fmla="*/ 28 w 54"/>
                <a:gd name="T37" fmla="*/ 17 h 71"/>
                <a:gd name="T38" fmla="*/ 49 w 54"/>
                <a:gd name="T39" fmla="*/ 11 h 71"/>
                <a:gd name="T40" fmla="*/ 53 w 54"/>
                <a:gd name="T41" fmla="*/ 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71">
                  <a:moveTo>
                    <a:pt x="53" y="4"/>
                  </a:moveTo>
                  <a:cubicBezTo>
                    <a:pt x="52" y="1"/>
                    <a:pt x="49" y="0"/>
                    <a:pt x="46" y="1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3" y="6"/>
                    <a:pt x="0" y="9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3" y="37"/>
                    <a:pt x="7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7" y="38"/>
                    <a:pt x="7" y="38"/>
                    <a:pt x="7" y="39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8"/>
                    <a:pt x="10" y="71"/>
                    <a:pt x="13" y="71"/>
                  </a:cubicBezTo>
                  <a:cubicBezTo>
                    <a:pt x="15" y="71"/>
                    <a:pt x="18" y="68"/>
                    <a:pt x="18" y="65"/>
                  </a:cubicBezTo>
                  <a:cubicBezTo>
                    <a:pt x="18" y="68"/>
                    <a:pt x="20" y="71"/>
                    <a:pt x="23" y="71"/>
                  </a:cubicBezTo>
                  <a:cubicBezTo>
                    <a:pt x="26" y="71"/>
                    <a:pt x="28" y="68"/>
                    <a:pt x="28" y="65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0"/>
                    <a:pt x="54" y="7"/>
                    <a:pt x="53" y="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7" name="矩形 46"/>
          <p:cNvSpPr/>
          <p:nvPr/>
        </p:nvSpPr>
        <p:spPr>
          <a:xfrm>
            <a:off x="4518025" y="1911350"/>
            <a:ext cx="7167880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>
                <a:solidFill>
                  <a:schemeClr val="bg1"/>
                </a:solidFill>
                <a:sym typeface="+mn-ea"/>
              </a:rPr>
              <a:t>Дивитися рецепти на головній сторінці</a:t>
            </a:r>
            <a:endParaRPr lang="ru-RU" altLang="en-US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>
                <a:solidFill>
                  <a:schemeClr val="bg1"/>
                </a:solidFill>
                <a:sym typeface="+mn-ea"/>
              </a:rPr>
              <a:t>Переглядати конкретний рецепт</a:t>
            </a:r>
            <a:endParaRPr lang="ru-RU" altLang="en-US" sz="1600">
              <a:solidFill>
                <a:schemeClr val="bg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600">
                <a:solidFill>
                  <a:schemeClr val="bg1"/>
                </a:solidFill>
                <a:sym typeface="+mn-ea"/>
              </a:rPr>
              <a:t>Редагувати рецепт або видалити його, якщо є його автором</a:t>
            </a:r>
            <a:endParaRPr lang="ru-RU" altLang="en-US" sz="16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600">
                <a:solidFill>
                  <a:schemeClr val="bg1"/>
                </a:solidFill>
                <a:sym typeface="+mn-ea"/>
              </a:rPr>
              <a:t>Реєструватися</a:t>
            </a:r>
            <a:endParaRPr lang="ru-RU" altLang="en-US" sz="16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600">
                <a:solidFill>
                  <a:schemeClr val="bg1"/>
                </a:solidFill>
                <a:sym typeface="+mn-ea"/>
              </a:rPr>
              <a:t>Знаходити потрібну інформацію завдяки сортуванню та фільтрації</a:t>
            </a:r>
            <a:endParaRPr lang="ru-RU" altLang="en-US" sz="16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600">
                <a:solidFill>
                  <a:schemeClr val="bg1"/>
                </a:solidFill>
                <a:sym typeface="+mn-ea"/>
              </a:rPr>
              <a:t>Переглядати свій профіль</a:t>
            </a:r>
            <a:endParaRPr lang="ru-RU" altLang="en-US" sz="16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en-US" sz="1600">
                <a:solidFill>
                  <a:schemeClr val="bg1"/>
                </a:solidFill>
                <a:sym typeface="+mn-ea"/>
              </a:rPr>
              <a:t>Переглядати рецепти, автором яких є даний користувач</a:t>
            </a:r>
            <a:endParaRPr lang="ru-RU" altLang="en-US" sz="16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64490" y="271145"/>
            <a:ext cx="6494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2400">
                <a:solidFill>
                  <a:schemeClr val="bg1"/>
                </a:solidFill>
                <a:sym typeface="+mn-ea"/>
              </a:rPr>
              <a:t>Користувач може робити такі дії:</a:t>
            </a:r>
            <a:endParaRPr lang="ru-RU" altLang="en-US" sz="24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</p:spTree>
  </p:cSld>
  <p:clrMapOvr>
    <a:masterClrMapping/>
  </p:clrMapOvr>
  <p:transition spd="slow" advClick="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flipH="1">
            <a:off x="4428071" y="2097834"/>
            <a:ext cx="2735358" cy="2735358"/>
            <a:chOff x="4728321" y="2097834"/>
            <a:chExt cx="2735358" cy="2735358"/>
          </a:xfrm>
        </p:grpSpPr>
        <p:sp>
          <p:nvSpPr>
            <p:cNvPr id="11" name="弧形 10"/>
            <p:cNvSpPr/>
            <p:nvPr/>
          </p:nvSpPr>
          <p:spPr>
            <a:xfrm>
              <a:off x="4728321" y="2097834"/>
              <a:ext cx="2735358" cy="2735358"/>
            </a:xfrm>
            <a:prstGeom prst="arc">
              <a:avLst>
                <a:gd name="adj1" fmla="val 13957941"/>
                <a:gd name="adj2" fmla="val 7660056"/>
              </a:avLst>
            </a:prstGeom>
            <a:ln w="127000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/>
            <p:cNvSpPr/>
            <p:nvPr/>
          </p:nvSpPr>
          <p:spPr>
            <a:xfrm>
              <a:off x="4728321" y="2097834"/>
              <a:ext cx="2735358" cy="2735358"/>
            </a:xfrm>
            <a:prstGeom prst="arc">
              <a:avLst>
                <a:gd name="adj1" fmla="val 19917382"/>
                <a:gd name="adj2" fmla="val 1641419"/>
              </a:avLst>
            </a:prstGeom>
            <a:ln w="1270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70106" y="2097834"/>
            <a:ext cx="2735358" cy="2735358"/>
            <a:chOff x="4728321" y="2097834"/>
            <a:chExt cx="2735358" cy="2735358"/>
          </a:xfrm>
        </p:grpSpPr>
        <p:sp>
          <p:nvSpPr>
            <p:cNvPr id="14" name="弧形 13"/>
            <p:cNvSpPr/>
            <p:nvPr/>
          </p:nvSpPr>
          <p:spPr>
            <a:xfrm>
              <a:off x="4728321" y="2097834"/>
              <a:ext cx="2735358" cy="2735358"/>
            </a:xfrm>
            <a:prstGeom prst="arc">
              <a:avLst>
                <a:gd name="adj1" fmla="val 13957941"/>
                <a:gd name="adj2" fmla="val 7660056"/>
              </a:avLst>
            </a:prstGeom>
            <a:ln w="127000">
              <a:solidFill>
                <a:schemeClr val="bg1"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/>
          </p:nvSpPr>
          <p:spPr>
            <a:xfrm>
              <a:off x="4728321" y="2097834"/>
              <a:ext cx="2735358" cy="2735358"/>
            </a:xfrm>
            <a:prstGeom prst="arc">
              <a:avLst>
                <a:gd name="adj1" fmla="val 19917382"/>
                <a:gd name="adj2" fmla="val 1641419"/>
              </a:avLst>
            </a:prstGeom>
            <a:ln w="1270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346183" y="2883217"/>
            <a:ext cx="347029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2400">
                <a:solidFill>
                  <a:schemeClr val="bg1"/>
                </a:solidFill>
                <a:sym typeface="+mn-ea"/>
              </a:rPr>
              <a:t>Інструменти розробки сайту:</a:t>
            </a:r>
            <a:endParaRPr lang="ru-RU" altLang="en-US" sz="2400" b="1" dirty="0">
              <a:solidFill>
                <a:schemeClr val="bg1"/>
              </a:solidFill>
              <a:latin typeface="方正正粗黑简体" panose="02000000000000000000" pitchFamily="2" charset="-122"/>
              <a:ea typeface="方正正粗黑简体" panose="02000000000000000000" pitchFamily="2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967047" y="1760624"/>
            <a:ext cx="1497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JavaScript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802024" y="2948339"/>
            <a:ext cx="1497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CSS3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077649" y="4985439"/>
            <a:ext cx="1497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PHPStorm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471710" y="3191589"/>
            <a:ext cx="1497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HTML5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550103" y="1760960"/>
            <a:ext cx="1497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PHP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0" name="Изображение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575050" y="1609090"/>
            <a:ext cx="957580" cy="666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Замещающее содержимое 100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165" y="2857500"/>
            <a:ext cx="1120775" cy="1120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Изображение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3870960" y="4560570"/>
            <a:ext cx="731520" cy="731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Изображение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7062470" y="1518920"/>
            <a:ext cx="762000" cy="702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Изображение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8136890" y="2948305"/>
            <a:ext cx="565150" cy="549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49"/>
          <p:cNvSpPr txBox="1"/>
          <p:nvPr/>
        </p:nvSpPr>
        <p:spPr>
          <a:xfrm>
            <a:off x="7572029" y="5097179"/>
            <a:ext cx="1497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PhpMyAdmin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文本框 49"/>
          <p:cNvSpPr txBox="1"/>
          <p:nvPr/>
        </p:nvSpPr>
        <p:spPr>
          <a:xfrm>
            <a:off x="5422554" y="5727099"/>
            <a:ext cx="1497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OpenServer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文本框 49"/>
          <p:cNvSpPr txBox="1"/>
          <p:nvPr/>
        </p:nvSpPr>
        <p:spPr>
          <a:xfrm>
            <a:off x="5146964" y="697264"/>
            <a:ext cx="149749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FancyBox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Изображение 28"/>
          <p:cNvPicPr/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2955" y="566420"/>
            <a:ext cx="2326640" cy="1541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" name="Изображение 29"/>
          <p:cNvPicPr/>
          <p:nvPr/>
        </p:nvPicPr>
        <p:blipFill>
          <a:blip r:embed="rId7"/>
          <a:stretch>
            <a:fillRect/>
          </a:stretch>
        </p:blipFill>
        <p:spPr>
          <a:xfrm>
            <a:off x="5610225" y="4773295"/>
            <a:ext cx="953770" cy="953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Изображение 101"/>
          <p:cNvPicPr/>
          <p:nvPr/>
        </p:nvPicPr>
        <p:blipFill>
          <a:blip r:embed="rId8"/>
          <a:stretch>
            <a:fillRect/>
          </a:stretch>
        </p:blipFill>
        <p:spPr>
          <a:xfrm>
            <a:off x="7460615" y="4061460"/>
            <a:ext cx="1480185" cy="825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ru-RU">
                <a:solidFill>
                  <a:schemeClr val="bg1"/>
                </a:solidFill>
                <a:sym typeface="+mn-ea"/>
              </a:rPr>
              <a:t>Аналіз конкурентів</a:t>
            </a:r>
            <a:br>
              <a:rPr lang="ru-RU" altLang="en-US" b="1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</a:br>
            <a:endParaRPr lang="ru-RU" altLang="en-US"/>
          </a:p>
        </p:txBody>
      </p:sp>
      <p:grpSp>
        <p:nvGrpSpPr>
          <p:cNvPr id="36" name="组合 35"/>
          <p:cNvGrpSpPr/>
          <p:nvPr/>
        </p:nvGrpSpPr>
        <p:grpSpPr>
          <a:xfrm flipV="1">
            <a:off x="785353" y="205050"/>
            <a:ext cx="1897796" cy="1806469"/>
            <a:chOff x="1681481" y="2251891"/>
            <a:chExt cx="1645034" cy="1565870"/>
          </a:xfrm>
        </p:grpSpPr>
        <p:sp>
          <p:nvSpPr>
            <p:cNvPr id="42" name="等腰三角形 41"/>
            <p:cNvSpPr/>
            <p:nvPr/>
          </p:nvSpPr>
          <p:spPr>
            <a:xfrm rot="17953006">
              <a:off x="1586466" y="2346906"/>
              <a:ext cx="1377711" cy="1187681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698262" y="2530920"/>
              <a:ext cx="16282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2583272" y="2535257"/>
              <a:ext cx="743243" cy="1282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7610736" y="3127943"/>
            <a:ext cx="4562588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l"/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Почнемо з сайту </a:t>
            </a:r>
            <a:r>
              <a:rPr lang="en-US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russiafood</a:t>
            </a:r>
            <a:br>
              <a:rPr lang="en-US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</a:br>
            <a:b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</a:b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Перевагами є: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Велика кількість рецептів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Розширений пошук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Цікаві статті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Недоліки: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Несучасний інтерфейс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Незручна адаптивність</a:t>
            </a:r>
            <a:endParaRPr lang="ru-RU" altLang="ru-RU" b="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925641" y="4417788"/>
            <a:ext cx="4796493" cy="2688760"/>
            <a:chOff x="7925641" y="5738140"/>
            <a:chExt cx="4796493" cy="1370688"/>
          </a:xfrm>
        </p:grpSpPr>
        <p:sp>
          <p:nvSpPr>
            <p:cNvPr id="60" name="等腰三角形 59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1" name="Изображени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2460" y="2794000"/>
            <a:ext cx="651383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ru-RU">
                <a:solidFill>
                  <a:schemeClr val="bg1"/>
                </a:solidFill>
                <a:sym typeface="+mn-ea"/>
              </a:rPr>
              <a:t>Аналіз конкурентів</a:t>
            </a:r>
            <a:br>
              <a:rPr lang="ru-RU" altLang="en-US" b="1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</a:br>
            <a:endParaRPr lang="ru-RU" altLang="en-US"/>
          </a:p>
        </p:txBody>
      </p:sp>
      <p:grpSp>
        <p:nvGrpSpPr>
          <p:cNvPr id="36" name="组合 35"/>
          <p:cNvGrpSpPr/>
          <p:nvPr/>
        </p:nvGrpSpPr>
        <p:grpSpPr>
          <a:xfrm flipV="1">
            <a:off x="785353" y="205050"/>
            <a:ext cx="1897796" cy="1806469"/>
            <a:chOff x="1681481" y="2251891"/>
            <a:chExt cx="1645034" cy="1565870"/>
          </a:xfrm>
        </p:grpSpPr>
        <p:sp>
          <p:nvSpPr>
            <p:cNvPr id="42" name="等腰三角形 41"/>
            <p:cNvSpPr/>
            <p:nvPr/>
          </p:nvSpPr>
          <p:spPr>
            <a:xfrm rot="17953006">
              <a:off x="1586466" y="2346906"/>
              <a:ext cx="1377711" cy="1187681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698262" y="2530920"/>
              <a:ext cx="16282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2583272" y="2535257"/>
              <a:ext cx="743243" cy="1282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7610736" y="3127943"/>
            <a:ext cx="4562588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l"/>
            <a:r>
              <a:rPr lang="ru-RU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Другий сайт - </a:t>
            </a:r>
            <a:r>
              <a:rPr lang="en-US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povarenok.ru</a:t>
            </a:r>
            <a:endParaRPr lang="en-US" altLang="en-US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endParaRPr lang="ru-RU" altLang="ru-RU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l"/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Переваги: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Цікава система рівнів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Корисні поради новачкам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Можливість задати питання</a:t>
            </a:r>
            <a:b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</a:b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досвідченому користувачу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Недоліки: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Застарілий дизайн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Складна система реєстрації</a:t>
            </a:r>
            <a:endParaRPr lang="ru-RU" altLang="ru-RU" b="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925641" y="4417788"/>
            <a:ext cx="4796493" cy="2688760"/>
            <a:chOff x="7925641" y="5738140"/>
            <a:chExt cx="4796493" cy="1370688"/>
          </a:xfrm>
        </p:grpSpPr>
        <p:sp>
          <p:nvSpPr>
            <p:cNvPr id="60" name="等腰三角形 59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2" name="Изображени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4505" y="2721610"/>
            <a:ext cx="681736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ru-RU">
                <a:solidFill>
                  <a:schemeClr val="bg1"/>
                </a:solidFill>
                <a:sym typeface="+mn-ea"/>
              </a:rPr>
              <a:t>Аналіз конкурентів</a:t>
            </a:r>
            <a:br>
              <a:rPr lang="ru-RU" altLang="en-US" b="1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  <a:sym typeface="+mn-ea"/>
              </a:rPr>
            </a:br>
            <a:endParaRPr lang="ru-RU" altLang="en-US"/>
          </a:p>
        </p:txBody>
      </p:sp>
      <p:grpSp>
        <p:nvGrpSpPr>
          <p:cNvPr id="36" name="组合 35"/>
          <p:cNvGrpSpPr/>
          <p:nvPr/>
        </p:nvGrpSpPr>
        <p:grpSpPr>
          <a:xfrm flipV="1">
            <a:off x="785353" y="205050"/>
            <a:ext cx="1897796" cy="1806469"/>
            <a:chOff x="1681481" y="2251891"/>
            <a:chExt cx="1645034" cy="1565870"/>
          </a:xfrm>
        </p:grpSpPr>
        <p:sp>
          <p:nvSpPr>
            <p:cNvPr id="42" name="等腰三角形 41"/>
            <p:cNvSpPr/>
            <p:nvPr/>
          </p:nvSpPr>
          <p:spPr>
            <a:xfrm rot="17953006">
              <a:off x="1586466" y="2346906"/>
              <a:ext cx="1377711" cy="1187681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1698262" y="2530920"/>
              <a:ext cx="16282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2583272" y="2535257"/>
              <a:ext cx="743243" cy="1282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7080250" y="3128010"/>
            <a:ext cx="509270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algn="l"/>
            <a:r>
              <a:rPr lang="ru-RU" altLang="en-US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Останній сайт - </a:t>
            </a:r>
            <a:r>
              <a:rPr lang="en-US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sallysbakingaddiction.com</a:t>
            </a:r>
            <a:endParaRPr lang="en-US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/>
            <a:endParaRPr lang="ru-RU" altLang="ru-RU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l"/>
            <a:endParaRPr lang="ru-RU" altLang="ru-RU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l"/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Переваги: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</a:t>
            </a: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учасний дизайн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Графа з корисними порадами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Недоліки: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Немає переходу з американської системи на європейську</a:t>
            </a:r>
            <a:endParaRPr lang="ru-RU" altLang="ru-RU"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altLang="ru-RU"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Погана адаптивна верстка</a:t>
            </a:r>
            <a:endParaRPr lang="ru-RU" altLang="ru-RU" b="0" dirty="0"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925641" y="4417788"/>
            <a:ext cx="4796493" cy="2688760"/>
            <a:chOff x="7925641" y="5738140"/>
            <a:chExt cx="4796493" cy="1370688"/>
          </a:xfrm>
        </p:grpSpPr>
        <p:sp>
          <p:nvSpPr>
            <p:cNvPr id="60" name="等腰三角形 59"/>
            <p:cNvSpPr/>
            <p:nvPr/>
          </p:nvSpPr>
          <p:spPr>
            <a:xfrm>
              <a:off x="7925641" y="5738140"/>
              <a:ext cx="1925755" cy="1342099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等腰三角形 60"/>
            <p:cNvSpPr/>
            <p:nvPr/>
          </p:nvSpPr>
          <p:spPr>
            <a:xfrm>
              <a:off x="10341449" y="6239545"/>
              <a:ext cx="1513824" cy="742577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等腰三角形 61"/>
            <p:cNvSpPr/>
            <p:nvPr/>
          </p:nvSpPr>
          <p:spPr>
            <a:xfrm>
              <a:off x="11208310" y="5798270"/>
              <a:ext cx="1513824" cy="1305020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>
              <a:off x="9378572" y="5953927"/>
              <a:ext cx="1339685" cy="1154901"/>
            </a:xfrm>
            <a:prstGeom prst="triangl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3" name="Изображени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4505" y="2911475"/>
            <a:ext cx="6169660" cy="30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9"/>
          <a:stretch>
            <a:fillRect/>
          </a:stretch>
        </p:blipFill>
        <p:spPr>
          <a:xfrm>
            <a:off x="4338057" y="3025673"/>
            <a:ext cx="7853943" cy="3832327"/>
          </a:xfrm>
          <a:custGeom>
            <a:avLst/>
            <a:gdLst>
              <a:gd name="connsiteX0" fmla="*/ 7844584 w 7853943"/>
              <a:gd name="connsiteY0" fmla="*/ 0 h 3832327"/>
              <a:gd name="connsiteX1" fmla="*/ 7853943 w 7853943"/>
              <a:gd name="connsiteY1" fmla="*/ 3832327 h 3832327"/>
              <a:gd name="connsiteX2" fmla="*/ 0 w 7853943"/>
              <a:gd name="connsiteY2" fmla="*/ 3832327 h 3832327"/>
              <a:gd name="connsiteX3" fmla="*/ 0 w 7853943"/>
              <a:gd name="connsiteY3" fmla="*/ 3762608 h 38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53943" h="3832327">
                <a:moveTo>
                  <a:pt x="7844584" y="0"/>
                </a:moveTo>
                <a:cubicBezTo>
                  <a:pt x="7847704" y="1277442"/>
                  <a:pt x="7850823" y="2554885"/>
                  <a:pt x="7853943" y="3832327"/>
                </a:cubicBezTo>
                <a:lnTo>
                  <a:pt x="0" y="3832327"/>
                </a:lnTo>
                <a:lnTo>
                  <a:pt x="0" y="3762608"/>
                </a:lnTo>
                <a:close/>
              </a:path>
            </a:pathLst>
          </a:custGeom>
        </p:spPr>
      </p:pic>
      <p:sp>
        <p:nvSpPr>
          <p:cNvPr id="12" name="等腰三角形 11"/>
          <p:cNvSpPr/>
          <p:nvPr/>
        </p:nvSpPr>
        <p:spPr>
          <a:xfrm>
            <a:off x="4067033" y="2866031"/>
            <a:ext cx="8124967" cy="3991969"/>
          </a:xfrm>
          <a:prstGeom prst="triangle">
            <a:avLst>
              <a:gd name="adj" fmla="val 99883"/>
            </a:avLst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862267" y="5199797"/>
            <a:ext cx="3353066" cy="16582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030822" y="2647420"/>
            <a:ext cx="5161178" cy="25523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393260" y="3419843"/>
            <a:ext cx="2436302" cy="12048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等腰三角形 25"/>
          <p:cNvSpPr/>
          <p:nvPr/>
        </p:nvSpPr>
        <p:spPr>
          <a:xfrm rot="9371458" flipV="1">
            <a:off x="9351868" y="1998678"/>
            <a:ext cx="335307" cy="816213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1709830" flipV="1">
            <a:off x="9891892" y="2152153"/>
            <a:ext cx="250346" cy="448002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等腰三角形 27"/>
          <p:cNvSpPr/>
          <p:nvPr/>
        </p:nvSpPr>
        <p:spPr>
          <a:xfrm rot="13320530" flipV="1">
            <a:off x="10111945" y="2582079"/>
            <a:ext cx="162488" cy="439253"/>
          </a:xfrm>
          <a:prstGeom prst="triangl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391920" y="300355"/>
            <a:ext cx="9754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z="5400" b="1" dirty="0" smtClean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Схема роботи сайту</a:t>
            </a:r>
            <a:endParaRPr lang="ru-RU" altLang="zh-CN" sz="5400" b="1" dirty="0" smtClean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144" name="Изображение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145" y="1377950"/>
            <a:ext cx="6315710" cy="52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1545</Words>
  <Application>WPS Presentation</Application>
  <PresentationFormat>宽屏</PresentationFormat>
  <Paragraphs>101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方正正粗黑简体</vt:lpstr>
      <vt:lpstr>Microsoft YaHei</vt:lpstr>
      <vt:lpstr>Arial Unicode MS</vt:lpstr>
      <vt:lpstr>Calibri</vt:lpstr>
      <vt:lpstr>Times New Roman</vt:lpstr>
      <vt:lpstr>FangSong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Аналіз конкурентів </vt:lpstr>
      <vt:lpstr>Аналіз конкурентів </vt:lpstr>
      <vt:lpstr>PowerPoint 演示文稿</vt:lpstr>
    </vt:vector>
  </TitlesOfParts>
  <Company>中国石油大学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</dc:creator>
  <cp:lastModifiedBy>Аліна Голяченко</cp:lastModifiedBy>
  <cp:revision>75</cp:revision>
  <dcterms:created xsi:type="dcterms:W3CDTF">2015-09-03T07:29:00Z</dcterms:created>
  <dcterms:modified xsi:type="dcterms:W3CDTF">2022-01-20T10:01:33Z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1049-11.2.0.10443</vt:lpwstr>
  </property>
  <property fmtid="{D5CDD505-2E9C-101B-9397-08002B2CF9AE}" pid="3" name="ICV">
    <vt:lpwstr>C416594E527F487883D0A3AD6C07D65D</vt:lpwstr>
  </property>
</Properties>
</file>